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71" r:id="rId9"/>
    <p:sldId id="272" r:id="rId10"/>
    <p:sldId id="270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3E3C-1775-46A8-B3F7-8CF2975442F3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B3B8-8494-4F16-BA7E-440E1331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Краткая презентация </a:t>
            </a:r>
            <a:r>
              <a:rPr lang="ru-RU" dirty="0" smtClean="0">
                <a:solidFill>
                  <a:srgbClr val="7030A0"/>
                </a:solidFill>
              </a:rPr>
              <a:t>образовательной программы МБДОУ №87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7400948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Формы </a:t>
            </a:r>
            <a:r>
              <a:rPr lang="ru-RU" dirty="0">
                <a:solidFill>
                  <a:srgbClr val="7030A0"/>
                </a:solidFill>
              </a:rPr>
              <a:t>взаимодействия с </a:t>
            </a:r>
            <a:r>
              <a:rPr lang="ru-RU" dirty="0" smtClean="0">
                <a:solidFill>
                  <a:srgbClr val="7030A0"/>
                </a:solidFill>
              </a:rPr>
              <a:t>родителями в МБДОУ №87: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43890" cy="3951288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1. Детско-родительские встречи в клубе «Содружество»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2</a:t>
            </a:r>
            <a:r>
              <a:rPr lang="ru-RU" dirty="0">
                <a:solidFill>
                  <a:srgbClr val="0070C0"/>
                </a:solidFill>
              </a:rPr>
              <a:t>. Совместные праздники, игры.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3</a:t>
            </a:r>
            <a:r>
              <a:rPr lang="ru-RU" dirty="0">
                <a:solidFill>
                  <a:srgbClr val="0070C0"/>
                </a:solidFill>
              </a:rPr>
              <a:t>. Семейные </a:t>
            </a:r>
            <a:r>
              <a:rPr lang="ru-RU" dirty="0" smtClean="0">
                <a:solidFill>
                  <a:srgbClr val="0070C0"/>
                </a:solidFill>
              </a:rPr>
              <a:t>проекты.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4</a:t>
            </a:r>
            <a:r>
              <a:rPr lang="ru-RU" dirty="0">
                <a:solidFill>
                  <a:srgbClr val="0070C0"/>
                </a:solidFill>
              </a:rPr>
              <a:t>. Возможность участия родителей в образовательном процессе (Дни открытых дверей, беседы и т.д.).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>         </a:t>
            </a:r>
            <a:r>
              <a:rPr lang="ru-RU" sz="2200" dirty="0" smtClean="0">
                <a:solidFill>
                  <a:srgbClr val="7030A0"/>
                </a:solidFill>
              </a:rPr>
              <a:t>Педагогическое </a:t>
            </a:r>
            <a:r>
              <a:rPr lang="ru-RU" sz="2200" dirty="0">
                <a:solidFill>
                  <a:srgbClr val="7030A0"/>
                </a:solidFill>
              </a:rPr>
              <a:t>взаимодействие предполагает координацию усилий нескольких сторон (субъектов образовательного пространства) в образовательном процессе. </a:t>
            </a:r>
            <a:r>
              <a:rPr lang="ru-RU" sz="2200" b="1" i="1" dirty="0">
                <a:solidFill>
                  <a:srgbClr val="7030A0"/>
                </a:solidFill>
              </a:rPr>
              <a:t>Равноправными субъектами педагогического процесса в детском саду являются педагоги, дети, воспитатели, помощники воспитателей, специалисты ДОУ, старшая медсестра, родители.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smtClean="0">
                <a:solidFill>
                  <a:srgbClr val="7030A0"/>
                </a:solidFill>
              </a:rPr>
              <a:t>              Равноправие </a:t>
            </a:r>
            <a:r>
              <a:rPr lang="ru-RU" sz="2200" dirty="0">
                <a:solidFill>
                  <a:srgbClr val="7030A0"/>
                </a:solidFill>
              </a:rPr>
              <a:t>субъектов подразумевает: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571744"/>
            <a:ext cx="5329246" cy="35544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</a:rPr>
              <a:t>открытость к взаимодействию;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возможность запросить, и получить информацию;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инициатором процесса взаимодействия по поводу вновь возникшей проблемы или с целью удовлетворения потребности может стать любой из субъектов;</a:t>
            </a:r>
          </a:p>
          <a:p>
            <a:pPr lvl="0"/>
            <a:r>
              <a:rPr lang="ru-RU" sz="2000" dirty="0">
                <a:solidFill>
                  <a:srgbClr val="0070C0"/>
                </a:solidFill>
              </a:rPr>
              <a:t>возможность участия субъектов в планировании, реализации, управлении и оценке результатов совместных проектов, воспитательного и образовательного процесса.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3100" b="1" i="1">
                <a:solidFill>
                  <a:srgbClr val="7030A0"/>
                </a:solidFill>
              </a:rPr>
              <a:t>Показатели степени включения родителей в деятельность  детского сада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000108"/>
            <a:ext cx="5329246" cy="557216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представлений родителей о сфере педагогической деятельности, т.е. наличие представлений: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нормативно-правовой базе системы дошкольного образования;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возрастных и психологических особенностях развития ребенка дошкольного возраста;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педагогической деятельности в целом;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специфике работы с детьми дошкольного возраста;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адекватных средствах и условиях развития ребенка;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особенностях образовательного процесса в детском саду;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предполагаемых и реальных результатах развития детей дошкольного возраста.</a:t>
            </a:r>
          </a:p>
          <a:p>
            <a:pPr algn="just">
              <a:buNone/>
            </a:pPr>
            <a:r>
              <a:rPr lang="ru-RU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Владение необходимыми знаниями, практическими умениями и навыками воспитания и обучения детей дошкольного возраста.</a:t>
            </a:r>
          </a:p>
          <a:p>
            <a:pPr algn="just">
              <a:buNone/>
            </a:pPr>
            <a:r>
              <a:rPr lang="ru-RU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Степень проявления интереса к активному включению в планирование, организацию и оценку результатов образовательного процесса.</a:t>
            </a:r>
          </a:p>
          <a:p>
            <a:pPr algn="just">
              <a:buNone/>
            </a:pPr>
            <a:r>
              <a:rPr lang="ru-RU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Удовлетворенность образовательными услугами.</a:t>
            </a:r>
          </a:p>
          <a:p>
            <a:pPr>
              <a:buNone/>
            </a:pPr>
            <a:endParaRPr lang="ru-RU" sz="33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681" t="22666" r="16484" b="18667"/>
          <a:stretch>
            <a:fillRect/>
          </a:stretch>
        </p:blipFill>
        <p:spPr bwMode="auto">
          <a:xfrm>
            <a:off x="2571736" y="285728"/>
            <a:ext cx="64294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714876" y="1357298"/>
            <a:ext cx="4038600" cy="498317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7030A0"/>
                </a:solidFill>
              </a:rPr>
              <a:t>Предельная </a:t>
            </a:r>
            <a:r>
              <a:rPr lang="ru-RU" dirty="0">
                <a:solidFill>
                  <a:srgbClr val="7030A0"/>
                </a:solidFill>
              </a:rPr>
              <a:t>наполняемость детьми в ДОУ: </a:t>
            </a:r>
            <a:r>
              <a:rPr lang="ru-RU" dirty="0" smtClean="0">
                <a:solidFill>
                  <a:srgbClr val="7030A0"/>
                </a:solidFill>
              </a:rPr>
              <a:t>125 </a:t>
            </a:r>
            <a:r>
              <a:rPr lang="ru-RU" dirty="0">
                <a:solidFill>
                  <a:srgbClr val="7030A0"/>
                </a:solidFill>
              </a:rPr>
              <a:t>детей, в том числе 3 ребенка-инвалида.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>
                <a:solidFill>
                  <a:srgbClr val="7030A0"/>
                </a:solidFill>
              </a:rPr>
              <a:t>Структурные единицы </a:t>
            </a:r>
            <a:r>
              <a:rPr lang="ru-RU" dirty="0" smtClean="0">
                <a:solidFill>
                  <a:srgbClr val="7030A0"/>
                </a:solidFill>
              </a:rPr>
              <a:t>учреждения - </a:t>
            </a:r>
            <a:r>
              <a:rPr lang="ru-RU" dirty="0">
                <a:solidFill>
                  <a:srgbClr val="7030A0"/>
                </a:solidFill>
              </a:rPr>
              <a:t>группы </a:t>
            </a:r>
            <a:r>
              <a:rPr lang="ru-RU" dirty="0" err="1">
                <a:solidFill>
                  <a:srgbClr val="7030A0"/>
                </a:solidFill>
              </a:rPr>
              <a:t>общеразвивающей</a:t>
            </a:r>
            <a:r>
              <a:rPr lang="ru-RU" dirty="0">
                <a:solidFill>
                  <a:srgbClr val="7030A0"/>
                </a:solidFill>
              </a:rPr>
              <a:t> направленности - 6 групп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2 группы раннего возраста (от 1 до 3 лет)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4 </a:t>
            </a:r>
            <a:r>
              <a:rPr lang="ru-RU" dirty="0" smtClean="0">
                <a:solidFill>
                  <a:srgbClr val="7030A0"/>
                </a:solidFill>
              </a:rPr>
              <a:t>группы </a:t>
            </a:r>
            <a:r>
              <a:rPr lang="ru-RU" dirty="0">
                <a:solidFill>
                  <a:srgbClr val="7030A0"/>
                </a:solidFill>
              </a:rPr>
              <a:t>дошкольного возраста (от 3 до 8 лет).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x-none">
                <a:solidFill>
                  <a:srgbClr val="7030A0"/>
                </a:solidFill>
              </a:rPr>
              <a:t>Обучение и воспитание детей ведется на русском языке.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i="1" dirty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dirty="0">
                <a:solidFill>
                  <a:srgbClr val="7030A0"/>
                </a:solidFill>
              </a:rPr>
              <a:t>Режим работы МБДОУ №87 пятидневный с 10,5 часовым пребыванием детей с 7.00 до 17.30.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D:\Мои документы\фOTO\SAM_03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Обязательная часть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143372" y="1285860"/>
            <a:ext cx="4038600" cy="4811715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 осуществляет образовательный процесс в соответствии с Образовательной программой детского сада. </a:t>
            </a:r>
            <a:r>
              <a:rPr lang="ru-RU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обеспечение представлено </a:t>
            </a:r>
            <a:r>
              <a:rPr lang="ru-RU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программой «От рождения до школы» - примерной основной общеобразовательной программой дошкольного образования, научные редакторы – </a:t>
            </a:r>
            <a:r>
              <a:rPr lang="ru-RU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Н.Е.Веракса</a:t>
            </a:r>
            <a:r>
              <a:rPr lang="ru-RU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Т.С.Комарова, М.А.Васильева; руководители авторского коллектива - </a:t>
            </a:r>
            <a:r>
              <a:rPr lang="ru-RU" sz="3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Н.Е.Веракса</a:t>
            </a:r>
            <a:r>
              <a:rPr lang="ru-RU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Т.С.Комарова. Соблюдается принцип комплексности – педагогический процесс охватывает все основные направления развития ребенка (физическое, художественно-эстетическое, познавательное, речевое, социально-коммуникативное), предусматривается система мер по охране и укреплению здоровья детей.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674"/>
          <a:stretch/>
        </p:blipFill>
        <p:spPr bwMode="auto">
          <a:xfrm>
            <a:off x="214282" y="1000108"/>
            <a:ext cx="250033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Методическое обеспечение ч</a:t>
            </a:r>
            <a:r>
              <a:rPr lang="ru-RU" sz="2800" i="1" dirty="0" smtClean="0">
                <a:solidFill>
                  <a:srgbClr val="7030A0"/>
                </a:solidFill>
              </a:rPr>
              <a:t>асти </a:t>
            </a:r>
            <a:r>
              <a:rPr lang="ru-RU" sz="2800" i="1" dirty="0">
                <a:solidFill>
                  <a:srgbClr val="7030A0"/>
                </a:solidFill>
              </a:rPr>
              <a:t>ООП ДО, </a:t>
            </a:r>
            <a:r>
              <a:rPr lang="ru-RU" sz="2800" i="1" dirty="0" smtClean="0">
                <a:solidFill>
                  <a:srgbClr val="7030A0"/>
                </a:solidFill>
              </a:rPr>
              <a:t>формируемой </a:t>
            </a:r>
            <a:r>
              <a:rPr lang="ru-RU" sz="2800" i="1" dirty="0">
                <a:solidFill>
                  <a:srgbClr val="7030A0"/>
                </a:solidFill>
              </a:rPr>
              <a:t>участниками образовательных отношений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500562" y="1071546"/>
            <a:ext cx="4286280" cy="52149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D:\Мои документы\Мои рисунки\Изображение\Изображение 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214422"/>
            <a:ext cx="2000264" cy="2768601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D:\Мои документы\Мои рисунки\Изображение\Изображение 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43050"/>
            <a:ext cx="1928826" cy="2828932"/>
          </a:xfrm>
          <a:prstGeom prst="rect">
            <a:avLst/>
          </a:prstGeom>
          <a:noFill/>
        </p:spPr>
      </p:pic>
      <p:pic>
        <p:nvPicPr>
          <p:cNvPr id="10" name="Picture 2" descr="D:\Мои документы\Мои рисунки\Изображение\Изображение 4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285992"/>
            <a:ext cx="2069869" cy="2784764"/>
          </a:xfrm>
          <a:prstGeom prst="rect">
            <a:avLst/>
          </a:prstGeom>
          <a:noFill/>
        </p:spPr>
      </p:pic>
      <p:pic>
        <p:nvPicPr>
          <p:cNvPr id="11" name="Picture 3" descr="D:\Мои документы\Мои рисунки\Изображение\Изображение 42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00760" y="3429000"/>
            <a:ext cx="2071702" cy="284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Коррекционная </a:t>
            </a:r>
            <a:r>
              <a:rPr lang="ru-RU" dirty="0" smtClean="0">
                <a:solidFill>
                  <a:srgbClr val="7030A0"/>
                </a:solidFill>
              </a:rPr>
              <a:t>работа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357554" y="1285860"/>
            <a:ext cx="5327659" cy="484030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            В связи с имеющейся долей воспитанников  с категорией «ребенок-инвалид» в МБДОУ №87 возникла необходимость в создании воспитательной среды, которая способствует максимально полному раскрытию потенциальных возможностей воспитанников, предупреждению у них трудностей в физическом и умственном развитии.</a:t>
            </a:r>
          </a:p>
          <a:p>
            <a:pPr algn="just"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              Содержание коррекционной работы направлено на оказание помощи детям этой категории в освоении Программы. Достижение цели обеспечивается постановкой широкого круга образовательных, воспитательных, коррекционных и развивающих задач, решение которых осуществляется на специальных, в том числе индивидуальных коррекционно-развивающих занятиях.</a:t>
            </a:r>
          </a:p>
          <a:p>
            <a:pPr algn="just"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                Основная цель коррекционной работы с детьми</a:t>
            </a:r>
            <a:r>
              <a:rPr lang="ru-RU" sz="2900" b="1" dirty="0" smtClean="0">
                <a:solidFill>
                  <a:srgbClr val="0070C0"/>
                </a:solidFill>
              </a:rPr>
              <a:t>: </a:t>
            </a:r>
            <a:r>
              <a:rPr lang="ru-RU" sz="2900" dirty="0" smtClean="0">
                <a:solidFill>
                  <a:srgbClr val="0070C0"/>
                </a:solidFill>
              </a:rPr>
              <a:t>обеспечение равных стартовых возможностей детей в освоении программ начального общего образования, на основе практико-ориентированного взаимодействия с семьями воспитанников для обеспечения полноценного, развития детей, выработки компетентной позиции по отношению к процессу развития собственного ребенка.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201135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Ни одна, даже самая лучшая педагогическая система, не может быть в полной мере эффективна, если в этой системе нет места семье. Если детский сад и семья закрыты друг для друга, ребенок оказывается между двух не сообщающихся систем. Мы считаем, что эти две значимые для ребенка системы должны стать открытыми. 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1" name="Picture 2" descr="C:\Users\Computer\Desktop\Фото д.с. и семья\m3GFAJtyk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5505081" cy="412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rgbClr val="0070C0"/>
                </a:solidFill>
              </a:rPr>
              <a:t>Правовой базой интерактивной совместной деятельности детского сада и родителей является Семейный кодекс РФ (ст.63), где оговариваются права и обязанности родителей по воспитанию и образованию детей. В статье 44 Федерального Закона «Об образовании в РФ» впервые определены права, обязанности и ответственность родителей за образование ребёнка.</a:t>
            </a:r>
            <a:r>
              <a:rPr lang="ru-RU" dirty="0" smtClean="0"/>
              <a:t>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D:\Мои документы\Мои рисунки\Изображение\Изображение 4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00306"/>
            <a:ext cx="2660783" cy="3697288"/>
          </a:xfrm>
          <a:prstGeom prst="rect">
            <a:avLst/>
          </a:prstGeom>
          <a:noFill/>
        </p:spPr>
      </p:pic>
      <p:pic>
        <p:nvPicPr>
          <p:cNvPr id="5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000760" y="2500306"/>
            <a:ext cx="264320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rgbClr val="0070C0"/>
                </a:solidFill>
              </a:rPr>
              <a:t>В основе взаимодействия детского сада и семьи лежит сотрудничество, т.е. совместное определение целей деятельности, совместное планирование предстоящей работы, совместное распределение сил, средств, предмета деятельности во времени в соответствии с возможностями каждого участника, совместный контроль и оценка результатов работы, а затем и прогнозирование новых целей, задач и результатов.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Инициаторами установления сотрудничества являются педагоги, поскольку они профессионально подготовлены к образовательной работе, а, следовательно, понимают, что ее успешность зависит от согласованности и преемственности в воспитании и обучении детей. Педагог сознает, что такое сотрудничество в интересах ребенка и что в этом необходимо убедить родителей.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Важнейшим способом реализации сотрудничества педагогов и родителей является  организация нашей совместной деятельности, в которой родители – не пассивные наблюдатели, а активные участники образовательного процесса, т.е. включение родителей в деятельность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828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Краткая презентация образовательной программы МБДОУ №87 </vt:lpstr>
      <vt:lpstr>Слайд 2</vt:lpstr>
      <vt:lpstr>Слайд 3</vt:lpstr>
      <vt:lpstr>Обязательная часть</vt:lpstr>
      <vt:lpstr>Методическое обеспечение части ООП ДО, формируемой участниками образовательных отношений</vt:lpstr>
      <vt:lpstr>Коррекционная работа</vt:lpstr>
      <vt:lpstr>Ни одна, даже самая лучшая педагогическая система, не может быть в полной мере эффективна, если в этой системе нет места семье. Если детский сад и семья закрыты друг для друга, ребенок оказывается между двух не сообщающихся систем. Мы считаем, что эти две значимые для ребенка системы должны стать открытыми. </vt:lpstr>
      <vt:lpstr>Правовой базой интерактивной совместной деятельности детского сада и родителей является Семейный кодекс РФ (ст.63), где оговариваются права и обязанности родителей по воспитанию и образованию детей. В статье 44 Федерального Закона «Об образовании в РФ» впервые определены права, обязанности и ответственность родителей за образование ребёнка.    </vt:lpstr>
      <vt:lpstr>Слайд 9</vt:lpstr>
      <vt:lpstr>Слайд 10</vt:lpstr>
      <vt:lpstr>         Педагогическое взаимодействие предполагает координацию усилий нескольких сторон (субъектов образовательного пространства) в образовательном процессе. Равноправными субъектами педагогического процесса в детском саду являются педагоги, дети, воспитатели, помощники воспитателей, специалисты ДОУ, старшая медсестра, родители.               Равноправие субъектов подразумевает: </vt:lpstr>
      <vt:lpstr>Показатели степени включения родителей в деятельность  детского сада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 МБДОУ №87 </dc:title>
  <dc:creator>user</dc:creator>
  <cp:lastModifiedBy>user</cp:lastModifiedBy>
  <cp:revision>15</cp:revision>
  <dcterms:created xsi:type="dcterms:W3CDTF">2015-08-30T19:00:57Z</dcterms:created>
  <dcterms:modified xsi:type="dcterms:W3CDTF">2016-08-17T01:08:14Z</dcterms:modified>
</cp:coreProperties>
</file>